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73" r:id="rId3"/>
    <p:sldId id="277" r:id="rId4"/>
    <p:sldId id="274" r:id="rId5"/>
    <p:sldId id="270" r:id="rId6"/>
    <p:sldId id="278" r:id="rId7"/>
    <p:sldId id="266" r:id="rId8"/>
    <p:sldId id="269" r:id="rId9"/>
    <p:sldId id="271" r:id="rId10"/>
    <p:sldId id="267" r:id="rId11"/>
    <p:sldId id="272" r:id="rId12"/>
    <p:sldId id="279" r:id="rId13"/>
    <p:sldId id="276" r:id="rId14"/>
    <p:sldId id="275" r:id="rId15"/>
    <p:sldId id="268" r:id="rId16"/>
    <p:sldId id="26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BC8F"/>
    <a:srgbClr val="FDE4B5"/>
    <a:srgbClr val="B0C4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57"/>
    <p:restoredTop sz="84992"/>
  </p:normalViewPr>
  <p:slideViewPr>
    <p:cSldViewPr snapToGrid="0">
      <p:cViewPr varScale="1">
        <p:scale>
          <a:sx n="95" d="100"/>
          <a:sy n="95" d="100"/>
        </p:scale>
        <p:origin x="13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7T23:24:30.88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6 16383,'75'0'0,"-14"0"0,-40 0 0,-2 0 0,2 0 0,-2 0 0,-1 0 0,-3 0 0,0 0 0,3 0 0,-2 0 0,2 0 0,0 0 0,-3 0 0,3 0 0,-3 0 0,0 0 0,0 2 0,4-1 0,-3 1 0,1-2 0,1 0 0,-7 2 0,7-2 0,0 4 0,-4-3 0,7 1 0,-7-2 0,1 0 0,8 0 0,-11 0 0,11 0 0,-11 2 0,7-1 0,-3 1 0,0-2 0,5 0 0,-7 0 0,8 0 0,-7 0 0,0 0 0,7 2 0,-6-1 0,6 1 0,-10-2 0,2 0 0,7 0 0,-7 0 0,9 0 0,-7 0 0,-2 0 0,4 0 0,1 0 0,-2 0 0,7 0 0,-8 0 0,5 0 0,-2 0 0,0 0 0,2 0 0,-6 0 0,6 0 0,-5 0 0,2 0 0,-3 0 0,0 0 0,4-2 0,-6 1 0,7-3 0,-6 3 0,1-1 0,2 0 0,0 2 0,-3-2 0,5-1 0,-3 3 0,0-2 0,3 2 0,-4 0 0,4 0 0,0 0 0,-2 0 0,4 0 0,-8 0 0,5-3 0,1 3 0,-3-2 0,3 2 0,0 0 0,-3-3 0,0 3 0,3-3 0,-9 3 0,13 0 0,-10 0 0,6 0 0,-4 0 0,0 0 0,3 0 0,1 0 0,0 0 0,2 0 0,-3 0 0,7 0 0,-2 0 0,2 0 0,-3 0 0,0 0 0,0 0 0,-1 0 0,1 0 0,-3 0 0,2 0 0,-5 0 0,2 0 0,-3 0 0,0 3 0,0-3 0,-1 2 0,1 1 0,4-3 0,-3 2 0,4 1 0,-1-3 0,-3 2 0,3-2 0,-4 0 0,-1 3 0,6-3 0,-4 5 0,3-5 0,-5 5 0,1-5 0,0 2 0,7 1 0,-5-3 0,4 2 0,-6-2 0,0 0 0,7 0 0,-5 0 0,4 0 0,-6 0 0,0 0 0,7 0 0,-6 0 0,6 0 0,-7 0 0,0 0 0,4 0 0,-6 0 0,7 0 0,-6 0 0,0 0 0,8 0 0,-11 0 0,8 0 0,-1 0 0,-6 0 0,10 0 0,-10 0 0,5 0 0,2 0 0,-2 0 0,0 0 0,-3 0 0,3 0 0,-2 0 0,5 0 0,-6 0 0,1 0 0,4 0 0,-3 0 0,1 0 0,1 0 0,-7 2 0,7-1 0,-3 1 0,-1-2 0,4 0 0,-4 0 0,4 0 0,-4 0 0,3 0 0,-1 0 0,-2 0 0,6 0 0,-7 0 0,6 0 0,-4 0 0,0 0 0,4 0 0,-3 0 0,1 0 0,1 0 0,-7 0 0,11 0 0,-9 0 0,3 0 0,1 0 0,-5 0 0,7 0 0,-4 0 0,-1 0 0,3 2 0,-2 0 0,1 3 0,1-1 0,-1-2 0,-3 2 0,6-3 0,-6 1 0,4-2 0,-1 0 0,-3 0 0,2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3T18:54:09.94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545 15 24575,'-13'-3'0,"4"3"0,-8-7 0,7 5 0,-15 0 0,8 2 0,-12 0 0,13 0 0,-1 0 0,-2 0 0,-11 0 0,0 4 0,-2-3 0,12 6 0,6-4 0,-1 4 0,1 1 0,-17 2 0,15-3 0,-13 3 0,21-3 0,-5 4 0,1-1 0,1 2 0,-3-2 0,9-3 0,-4 3 0,5-1 0,-3 4 0,0-5 0,2 1 0,-4 2 0,4-3 0,-2 5 0,0-1 0,7-1 0,-7 2 0,7-5 0,-7 6 0,7-7 0,-4 8 0,4-8 0,0 7 0,0-7 0,0 4 0,0-4 0,0 3 0,0 5 0,0-4 0,0 6 0,0-9 0,0 11 0,0-6 0,0 4 0,0-4 0,0-5 0,0 5 0,0-5 0,0 11 0,0-6 0,0 4 0,4-6 0,0 4 0,12-1 0,-6 4 0,7-3 0,-14-6 0,3 4 0,-1-5 0,2 1 0,0 2 0,12 6 0,0-4 0,6 2 0,11-4 0,-12-8 0,8 7 0,14-9 0,-24 1 0,25 3 0,-15-5 0,-8 5 0,7-5 0,10 0 0,-21 0 0,21 0 0,-10 0 0,-15 0 0,13 0 0,-21 0 0,6 0 0,-4 0 0,2-4 0,1 1 0,-5-5 0,-1 1 0,-1 0 0,1-7 0,2 6 0,18-30 0,-16 25 0,12-20 0,-16 21 0,0 1 0,1 1 0,-4-7 0,2 8 0,-2-10 0,4 2 0,-3 4 0,-2-7 0,3 9 0,-3-3 0,3 0 0,-6 2 0,0-1 0,0-5 0,0 3 0,0-11 0,0 13 0,0-6 0,-4 1 0,3 6 0,-6-8 0,2 10 0,-2-5 0,0 0 0,0 1 0,0 3 0,-21-8 0,13 10 0,-16-7 0,11 4 0,5 8 0,-5-8 0,8 8 0,-1-3 0,1 3 0,1-2 0,1 1 0,2 1 0,1-2 0,0-2 0,0 1 0,0 0 0,-4 0 0,3 6 0,-5-5 0,1-1 0,2 2 0,-11-6 0,12 10 0,-6-3 0,6 4 0,2-3 0,0 2 0,-3-5 0,2 5 0,1-3 0,4 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3T18:54:47.289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752 75 24575,'0'-6'0,"0"-3"0,0 2 0,0-2 0,-7 3 0,1 0 0,-7 0 0,-7 0 0,9 0 0,-14 3 0,16 0 0,-4 3 0,0 0 0,-7-4 0,4 4 0,-26-4 0,27 4 0,-20 0 0,25 0 0,-3 0 0,0 0 0,3 0 0,-6 0 0,2 0 0,1 0 0,1 0 0,-1 0 0,3 0 0,-2 0 0,0 0 0,-3 0 0,2 0 0,1 0 0,3 0 0,1 0 0,-12 4 0,8-4 0,-11 6 0,13-5 0,-5 4 0,5-4 0,-3 4 0,4-1 0,-10 6 0,7-3 0,-6 3 0,5-1 0,3-2 0,-3 1 0,9 6 0,-5-6 0,5 8 0,0-9 0,-5 4 0,8-4 0,-2 1 0,-6 1 0,4 1 0,-4-1 0,5 0 0,4-1 0,0 7 0,0-5 0,-3 6 0,1-6 0,-5 2 0,6 0 0,-6-3 0,5 3 0,-2-3 0,4 1 0,0 1 0,0-2 0,0 1 0,0 6 0,0 0 0,0 7 0,0-8 0,0 1 0,0-9 0,0 4 0,0 6 0,0-3 0,0 3 0,0-5 0,0-6 0,0 3 0,0 0 0,0-3 0,0 6 0,0-6 0,0 6 0,0 2 0,-4-1 0,4 4 0,-4-4 0,4-1 0,0-3 0,0 7 0,0-8 0,0 13 0,0-13 0,0 8 0,0-6 0,0 2 0,0-3 0,0 0 0,0 0 0,0-3 0,0 3 0,0 0 0,0-3 0,-5 3 0,5-3 0,-4 3 0,4-3 0,0 6 0,0-5 0,0 4 0,0-4 0,0 4 0,0-4 0,0 1 0,0-2 0,0 0 0,0 0 0,0 0 0,0 0 0,0 3 0,0-2 0,0 4 0,0-4 0,7 4 0,-1-7 0,18 9 0,-10-12 0,6 6 0,4-4 0,-2 2 0,1-1 0,-1 2 0,-12-5 0,2 1 0,-4-2 0,5 0 0,-3 0 0,1 0 0,-2 0 0,0 0 0,-1 0 0,5 0 0,-3 0 0,6 0 0,-6 0 0,2 0 0,-3 0 0,-1 0 0,4 0 0,-2 0 0,6 0 0,-2 0 0,-1 0 0,-1 0 0,-3 0 0,-1 0 0,1 0 0,10-3 0,-8-1 0,9 0 0,-7 2 0,-5 2 0,9-6 0,-8 2 0,8-2 0,-8 3 0,3 3 0,1-2 0,7 1 0,-4-2 0,7 0 0,-13 3 0,1-6 0,2 0 0,-3 2 0,1-4 0,-2 5 0,11-8 0,-9 4 0,8-6 0,-14 6 0,-2-1 0,1-1 0,-2 2 0,5-4 0,-6 4 0,2-5 0,-3 5 0,7-18 0,-1 12 0,5-13 0,-6 14 0,-1 3 0,-4-17 0,20 5 0,-14-12 0,14 5 0,-15 5 0,-3 5 0,2-4 0,-4 8 0,7-16 0,-6 14 0,7-10 0,-4 9 0,-3 6 0,8-2 0,-8 7 0,2-3 0,-3 2 0,0-2 0,0-13 0,0 11 0,0-14 0,4 16 0,-2-1 0,1 1 0,-3 3 0,4-2 0,-3 1 0,2-5 0,-3 5 0,0-1 0,0 2 0,0-1 0,0-1 0,0 1 0,0-2 0,0 3 0,0 0 0,0 0 0,0 0 0,0 0 0,0-1 0,0 1 0,0 0 0,0 0 0,0 0 0,-3 0 0,2 0 0,-6 0 0,1 0 0,-2-3 0,3 2 0,-3-2 0,8 3 0,-12 0 0,5 0 0,-4 0 0,2 0 0,-1 0 0,2 0 0,-1 0 0,1-1 0,-5 1 0,4 0 0,-4 3-1696,5-3 0,2 6 0,3-3 0</inkml:trace>
</inkml:ink>
</file>

<file path=ppt/media/image1.jpe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2740DF-75B5-2641-A107-C4A2B9437D13}" type="datetimeFigureOut">
              <a:rPr lang="en-US" smtClean="0"/>
              <a:t>9/5/22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BE10A0-8E33-7E49-B3A8-2A76E46C3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71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 also identified site 380</a:t>
            </a:r>
          </a:p>
          <a:p>
            <a:r>
              <a:rPr lang="en-US" dirty="0"/>
              <a:t>Not sure how to use the Empirical Bayes Factor to help with analyses. Provides a confidence measure of whether diversification occurred in a given branch? The paper seems to mention EBF values &gt; 1, but the table outputs </a:t>
            </a:r>
            <a:r>
              <a:rPr lang="en-US"/>
              <a:t>proportions between 0 and 1.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020BC-066B-B24D-A07F-EA3E32D076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1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 also identified site 380</a:t>
            </a:r>
          </a:p>
          <a:p>
            <a:r>
              <a:rPr lang="en-US" dirty="0"/>
              <a:t>Not sure how to use the Empirical Bayes Factor to help with analyses. Provides a confidence measure of whether diversification occurred in a given branch? The paper seems to mention EBF values &gt; 1, but the table outputs </a:t>
            </a:r>
            <a:r>
              <a:rPr lang="en-US"/>
              <a:t>proportions between 0 and 1.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020BC-066B-B24D-A07F-EA3E32D076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796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 also identified site 380</a:t>
            </a:r>
          </a:p>
          <a:p>
            <a:r>
              <a:rPr lang="en-US" dirty="0"/>
              <a:t>Not sure how to use the Empirical Bayes Factor to help with analyses. Provides a confidence measure of whether diversification occurred in a given branch? The paper seems to mention EBF values &gt; 1, but the table outputs proportions between 0 and 1.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020BC-066B-B24D-A07F-EA3E32D076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13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99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Include negative selection sites. Get </a:t>
            </a:r>
            <a:r>
              <a:rPr lang="en-US" dirty="0" err="1"/>
              <a:t>dN</a:t>
            </a:r>
            <a:r>
              <a:rPr lang="en-US" dirty="0"/>
              <a:t> and </a:t>
            </a:r>
            <a:r>
              <a:rPr lang="en-US" dirty="0" err="1"/>
              <a:t>dS</a:t>
            </a:r>
            <a:r>
              <a:rPr lang="en-US" dirty="0"/>
              <a:t> from Whitmer et al and add to 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3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469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775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Positions 408, 437, 438 overlap between Contrast FEL and positive selection. All in the 3</a:t>
            </a:r>
            <a:r>
              <a:rPr lang="en-US" baseline="30000" dirty="0"/>
              <a:t>rd</a:t>
            </a:r>
            <a:r>
              <a:rPr lang="en-US" dirty="0"/>
              <a:t> disordered region.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967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Intrinsically disordered proteins may allow more mutations (diversifying selection) because structure isn't very constrained. BUT intrinsically disordered viral proteins also tend to bind a lot of other proteins. It's like both things at once -- constrained for binding, but unconstrained structurally.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Look at short proteins in evolutionary selection. If you have small proteins and small datasets, can you find anything? Look at some papers.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F1861D-9581-4A48-9820-D58A0946BC9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818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D649F-BA53-278A-D2DD-B3B6AD50C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1972B2-CB8E-16F9-7480-927A8335A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25A1B-E46C-261A-9D07-561B61573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60E24-B0C5-7A13-CEA0-7463D1310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92821-AEC4-F9DC-F3CD-F5DC0F7C7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49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17893-8ED5-0669-C8B9-28DEDE124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343EE-F3D1-2065-70CB-DE675850B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E6073-0C34-330D-B067-66A19C578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0E3CC-2D7D-3696-AA01-40531850C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D5FBA-75FD-D716-4810-5665986A6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160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9D93A9-4F18-DA63-02CC-7417A5F04F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3F6509-D267-F99E-014E-8A1ECB7E1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26AE3-71D6-D2B1-3B39-C64533AFF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19C5-C897-7F61-7661-4326D59DB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FEF04-53EA-44E6-CCE2-61EA8902B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194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DD176-4B66-1A82-F12A-6BEE247F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3EBE4-5827-D19B-201B-33FDF28EC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663CB-901B-9DAF-A86A-9F9905E5B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27F8B-9314-9AD0-DB31-FC1256220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58DCF-6379-7E2E-487A-048CD3995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904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36C20-AA7C-14B1-A248-881F5FE59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219DD-74C0-E57F-BCEA-7D1C6E496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5D74B-960D-B2DF-B8EE-F3A19CA02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FFD6D-5F8E-7332-3BF5-F6899F32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742B7-5069-7B18-08CB-5A72EFEA4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8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DAE02-18E1-65D4-82B3-F98B06989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6F97B-9BB8-0297-33C7-61E945251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E05EED-9776-BD59-125F-144185B27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14C95-E419-BCD6-0BA2-C98827574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BB740-A80B-A40E-F055-FDAAC5CA2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B4332-7BC1-B272-3BE7-4249C751F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14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D7F12-F89B-7105-F915-D1DAEF94F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62AF9B-3D80-C08B-890A-C746C4ECB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C5EBAE-66BD-534C-C243-F2E2CC8CF2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E90232-4374-ED73-7AF2-6C9B5622B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9DE3D-63FE-618C-C2CD-A942D4174E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033EDA-A516-CF98-9872-B1F1009DF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BACFF8-B7EE-BC66-3B12-A54CFEA4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CB00F-C49D-7E5A-32CC-CBDDA70CC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77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5538B-7B25-60A0-0410-8739D959A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222AAE-985B-3DF5-B14E-B848B8F6D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5ABC71-247D-D771-3D2E-99377CC90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55F57A-343F-15AE-64B1-95B9AC802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120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C22495-EADE-F153-071D-3B27EDC9C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8E54AF-B5BB-823B-C800-D06E2C136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09BB0-B885-CDC3-0AC2-535AD6B15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71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9BBEF-D625-E6C4-77C8-8492CDF9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88712-E586-B525-5281-418FAD885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9F6A4F-B3D2-C2FF-2B16-A26678269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DBF30-F3DD-7FEF-4D3F-13D92C091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B274F-3E86-433E-8545-E5D40BC4F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720B2-42DA-400B-7AE0-A939A5AE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10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2C405-EEB9-25CD-1130-423FB18B2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6713DF-032A-3376-DD94-C7C9B15EEB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647799-C95C-3813-9A54-415B823FA9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48B65-C452-C4F5-2608-BDC486A3B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0B47F-A12E-672C-3CF5-D2E743266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6E8D09-711F-4D1C-5051-CE2FC6F34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80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DBDAAA-7AF8-ED7C-DF84-3EBA768D8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4B64A-D94E-DA27-D62F-DF933F6FC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B1210-BC0A-E56E-9DAC-8727666A51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DB587-AD16-0B44-8351-5BF2BF82C675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BA190-9DEF-9645-885F-529606547E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F4FAF-B906-D99D-1562-19AA0AE0D2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450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0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90.png"/><Relationship Id="rId4" Type="http://schemas.openxmlformats.org/officeDocument/2006/relationships/customXml" Target="../ink/ink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0C2E6C-F31B-30D7-D979-F4BF0CD75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87479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125000"/>
              </a:lnSpc>
            </a:pPr>
            <a:r>
              <a:rPr lang="en-US" b="1" dirty="0" err="1">
                <a:latin typeface="+mn-lt"/>
              </a:rPr>
              <a:t>Nipah</a:t>
            </a:r>
            <a:r>
              <a:rPr lang="en-US" b="1" dirty="0">
                <a:latin typeface="+mn-lt"/>
              </a:rPr>
              <a:t> Virus Protein Evolutionary Selection Analysis</a:t>
            </a:r>
          </a:p>
        </p:txBody>
      </p:sp>
      <p:sp>
        <p:nvSpPr>
          <p:cNvPr id="2" name="Title 4">
            <a:extLst>
              <a:ext uri="{FF2B5EF4-FFF2-40B4-BE49-F238E27FC236}">
                <a16:creationId xmlns:a16="http://schemas.microsoft.com/office/drawing/2014/main" id="{0B59B929-83CB-B656-6EFF-0E3CA9FBB05A}"/>
              </a:ext>
            </a:extLst>
          </p:cNvPr>
          <p:cNvSpPr txBox="1">
            <a:spLocks/>
          </p:cNvSpPr>
          <p:nvPr/>
        </p:nvSpPr>
        <p:spPr>
          <a:xfrm>
            <a:off x="1524000" y="4491318"/>
            <a:ext cx="9144000" cy="100071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5000"/>
              </a:lnSpc>
            </a:pPr>
            <a:r>
              <a:rPr lang="en-US" sz="2400" dirty="0">
                <a:latin typeface="+mn-lt"/>
              </a:rPr>
              <a:t>Sanjana Kulkarni</a:t>
            </a:r>
          </a:p>
          <a:p>
            <a:pPr>
              <a:lnSpc>
                <a:spcPct val="125000"/>
              </a:lnSpc>
            </a:pPr>
            <a:r>
              <a:rPr lang="en-US" sz="2400" dirty="0" err="1">
                <a:latin typeface="+mn-lt"/>
              </a:rPr>
              <a:t>EcoHealthNet</a:t>
            </a:r>
            <a:r>
              <a:rPr lang="en-US" sz="2400" dirty="0">
                <a:latin typeface="+mn-lt"/>
              </a:rPr>
              <a:t> 2022</a:t>
            </a:r>
          </a:p>
        </p:txBody>
      </p:sp>
    </p:spTree>
    <p:extLst>
      <p:ext uri="{BB962C8B-B14F-4D97-AF65-F5344CB8AC3E}">
        <p14:creationId xmlns:p14="http://schemas.microsoft.com/office/powerpoint/2010/main" val="2175932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A0CF3DE7-F1A0-982E-A62A-1B60398508FB}"/>
              </a:ext>
            </a:extLst>
          </p:cNvPr>
          <p:cNvSpPr txBox="1"/>
          <p:nvPr/>
        </p:nvSpPr>
        <p:spPr>
          <a:xfrm>
            <a:off x="8437048" y="168326"/>
            <a:ext cx="2465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aBSREL</a:t>
            </a:r>
            <a:r>
              <a:rPr lang="en-US" dirty="0"/>
              <a:t> branch with diversifying selection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39D4FDB-8714-B372-25F9-9412BCDD9AD6}"/>
              </a:ext>
            </a:extLst>
          </p:cNvPr>
          <p:cNvGrpSpPr/>
          <p:nvPr/>
        </p:nvGrpSpPr>
        <p:grpSpPr>
          <a:xfrm>
            <a:off x="1859225" y="140545"/>
            <a:ext cx="6218831" cy="6638889"/>
            <a:chOff x="1859225" y="140545"/>
            <a:chExt cx="6218831" cy="663888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EAC1E27-F694-97A0-C74A-9C6E86C2ECBF}"/>
                </a:ext>
              </a:extLst>
            </p:cNvPr>
            <p:cNvGrpSpPr/>
            <p:nvPr/>
          </p:nvGrpSpPr>
          <p:grpSpPr>
            <a:xfrm>
              <a:off x="2245808" y="140545"/>
              <a:ext cx="5832248" cy="6638889"/>
              <a:chOff x="2245808" y="140545"/>
              <a:chExt cx="5832248" cy="6638889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17AE088-2BD8-C664-53B8-D91E1CD0CFCE}"/>
                  </a:ext>
                </a:extLst>
              </p:cNvPr>
              <p:cNvGrpSpPr/>
              <p:nvPr/>
            </p:nvGrpSpPr>
            <p:grpSpPr>
              <a:xfrm>
                <a:off x="6614990" y="168326"/>
                <a:ext cx="1463066" cy="6611108"/>
                <a:chOff x="6133309" y="209080"/>
                <a:chExt cx="1463066" cy="6611108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BEBF536D-D60A-99CB-62F9-03F2746D041D}"/>
                    </a:ext>
                  </a:extLst>
                </p:cNvPr>
                <p:cNvSpPr/>
                <p:nvPr/>
              </p:nvSpPr>
              <p:spPr>
                <a:xfrm>
                  <a:off x="6133309" y="209080"/>
                  <a:ext cx="136751" cy="906496"/>
                </a:xfrm>
                <a:prstGeom prst="rect">
                  <a:avLst/>
                </a:prstGeom>
                <a:solidFill>
                  <a:srgbClr val="FDE4B5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408A251D-22CD-41F2-127E-9C07D0E8121B}"/>
                    </a:ext>
                  </a:extLst>
                </p:cNvPr>
                <p:cNvSpPr/>
                <p:nvPr/>
              </p:nvSpPr>
              <p:spPr>
                <a:xfrm rot="5400000">
                  <a:off x="5545178" y="1705979"/>
                  <a:ext cx="1313010" cy="136748"/>
                </a:xfrm>
                <a:prstGeom prst="rect">
                  <a:avLst/>
                </a:prstGeom>
                <a:solidFill>
                  <a:srgbClr val="8FBC8F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1666E6F0-1467-12C9-2E99-C08224ACF1FB}"/>
                    </a:ext>
                  </a:extLst>
                </p:cNvPr>
                <p:cNvSpPr/>
                <p:nvPr/>
              </p:nvSpPr>
              <p:spPr>
                <a:xfrm>
                  <a:off x="6133369" y="2430858"/>
                  <a:ext cx="136748" cy="4389330"/>
                </a:xfrm>
                <a:prstGeom prst="rect">
                  <a:avLst/>
                </a:prstGeom>
                <a:solidFill>
                  <a:srgbClr val="B0C4DF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060A5AC-A349-49C7-A7B1-1BE49F51CF66}"/>
                    </a:ext>
                  </a:extLst>
                </p:cNvPr>
                <p:cNvSpPr txBox="1"/>
                <p:nvPr/>
              </p:nvSpPr>
              <p:spPr>
                <a:xfrm>
                  <a:off x="6269999" y="515904"/>
                  <a:ext cx="1326376" cy="2928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Malaysia</a:t>
                  </a:r>
                  <a:endParaRPr lang="en-US" dirty="0"/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2C383959-9A16-965A-0A2B-FD3A8A614368}"/>
                    </a:ext>
                  </a:extLst>
                </p:cNvPr>
                <p:cNvSpPr txBox="1"/>
                <p:nvPr/>
              </p:nvSpPr>
              <p:spPr>
                <a:xfrm>
                  <a:off x="6269999" y="1558097"/>
                  <a:ext cx="1326376" cy="2928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India</a:t>
                  </a:r>
                  <a:endParaRPr lang="en-US" dirty="0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62414082-0CFD-7971-9222-4448081F5221}"/>
                    </a:ext>
                  </a:extLst>
                </p:cNvPr>
                <p:cNvSpPr txBox="1"/>
                <p:nvPr/>
              </p:nvSpPr>
              <p:spPr>
                <a:xfrm>
                  <a:off x="6269999" y="4342744"/>
                  <a:ext cx="1326376" cy="2928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Bangladesh</a:t>
                  </a:r>
                  <a:endParaRPr lang="en-US" dirty="0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FAF14561-AF09-E910-14DC-38970F6031DE}"/>
                  </a:ext>
                </a:extLst>
              </p:cNvPr>
              <p:cNvGrpSpPr/>
              <p:nvPr/>
            </p:nvGrpSpPr>
            <p:grpSpPr>
              <a:xfrm>
                <a:off x="2245808" y="140545"/>
                <a:ext cx="4184104" cy="6611112"/>
                <a:chOff x="2245808" y="140545"/>
                <a:chExt cx="4184104" cy="6611112"/>
              </a:xfrm>
            </p:grpSpPr>
            <p:pic>
              <p:nvPicPr>
                <p:cNvPr id="3" name="Picture 2" descr="A picture containing timeline&#10;&#10;Description automatically generated">
                  <a:extLst>
                    <a:ext uri="{FF2B5EF4-FFF2-40B4-BE49-F238E27FC236}">
                      <a16:creationId xmlns:a16="http://schemas.microsoft.com/office/drawing/2014/main" id="{BBC03898-2794-5347-6964-1FC96BAB33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b="8817"/>
                <a:stretch/>
              </p:blipFill>
              <p:spPr>
                <a:xfrm>
                  <a:off x="2245808" y="140545"/>
                  <a:ext cx="4184104" cy="6611112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p14="http://schemas.microsoft.com/office/powerpoint/2010/main">
              <mc:Choice Requires="p14">
                <p:contentPart p14:bwMode="auto" r:id="rId3">
                  <p14:nvContentPartPr>
                    <p14:cNvPr id="39" name="Ink 38">
                      <a:extLst>
                        <a:ext uri="{FF2B5EF4-FFF2-40B4-BE49-F238E27FC236}">
                          <a16:creationId xmlns:a16="http://schemas.microsoft.com/office/drawing/2014/main" id="{65968962-6C42-1B3A-7390-071FD48A3459}"/>
                        </a:ext>
                      </a:extLst>
                    </p14:cNvPr>
                    <p14:cNvContentPartPr/>
                    <p14:nvPr/>
                  </p14:nvContentPartPr>
                  <p14:xfrm>
                    <a:off x="4560516" y="372580"/>
                    <a:ext cx="1368000" cy="22320"/>
                  </p14:xfrm>
                </p:contentPart>
              </mc:Choice>
              <mc:Fallback xmlns="">
                <p:pic>
                  <p:nvPicPr>
                    <p:cNvPr id="39" name="Ink 38">
                      <a:extLst>
                        <a:ext uri="{FF2B5EF4-FFF2-40B4-BE49-F238E27FC236}">
                          <a16:creationId xmlns:a16="http://schemas.microsoft.com/office/drawing/2014/main" id="{65968962-6C42-1B3A-7390-071FD48A3459}"/>
                        </a:ext>
                      </a:extLst>
                    </p:cNvPr>
                    <p:cNvPicPr/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4506876" y="264580"/>
                      <a:ext cx="1475640" cy="237960"/>
                    </a:xfrm>
                    <a:prstGeom prst="rect">
                      <a:avLst/>
                    </a:prstGeom>
                  </p:spPr>
                </p:pic>
              </mc:Fallback>
            </mc:AlternateContent>
          </p:grpSp>
        </p:grpSp>
        <p:pic>
          <p:nvPicPr>
            <p:cNvPr id="10" name="Picture 9" descr="A picture containing timeline&#10;&#10;Description automatically generated">
              <a:extLst>
                <a:ext uri="{FF2B5EF4-FFF2-40B4-BE49-F238E27FC236}">
                  <a16:creationId xmlns:a16="http://schemas.microsoft.com/office/drawing/2014/main" id="{72041EBE-FA72-11F7-FC1C-F0368D33D3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91060" r="79301" b="3818"/>
            <a:stretch/>
          </p:blipFill>
          <p:spPr>
            <a:xfrm>
              <a:off x="1859225" y="4254144"/>
              <a:ext cx="866074" cy="3713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4740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CA8AD7C-B9A8-2535-B74D-2B47349C8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Comparison to Polymerase Protein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93AF411D-E00C-A4B2-3A8C-D40D1AFAB3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931653"/>
              </p:ext>
            </p:extLst>
          </p:nvPr>
        </p:nvGraphicFramePr>
        <p:xfrm>
          <a:off x="852713" y="1417077"/>
          <a:ext cx="10486572" cy="17526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621643">
                  <a:extLst>
                    <a:ext uri="{9D8B030D-6E8A-4147-A177-3AD203B41FA5}">
                      <a16:colId xmlns:a16="http://schemas.microsoft.com/office/drawing/2014/main" val="4206071727"/>
                    </a:ext>
                  </a:extLst>
                </a:gridCol>
                <a:gridCol w="2621643">
                  <a:extLst>
                    <a:ext uri="{9D8B030D-6E8A-4147-A177-3AD203B41FA5}">
                      <a16:colId xmlns:a16="http://schemas.microsoft.com/office/drawing/2014/main" val="3976575098"/>
                    </a:ext>
                  </a:extLst>
                </a:gridCol>
                <a:gridCol w="2621643">
                  <a:extLst>
                    <a:ext uri="{9D8B030D-6E8A-4147-A177-3AD203B41FA5}">
                      <a16:colId xmlns:a16="http://schemas.microsoft.com/office/drawing/2014/main" val="2087946711"/>
                    </a:ext>
                  </a:extLst>
                </a:gridCol>
                <a:gridCol w="2621643">
                  <a:extLst>
                    <a:ext uri="{9D8B030D-6E8A-4147-A177-3AD203B41FA5}">
                      <a16:colId xmlns:a16="http://schemas.microsoft.com/office/drawing/2014/main" val="5410369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Protein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Length (AA)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Sites under Positive Selection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Proportion of Sites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7848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Phosphoprotein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94738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Glycoprotein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4586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Polymerase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0104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9244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2234F-5E54-5633-0445-EA6AB2AFC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Some evidence of selection in phosphoprotein: 1.3% of sites under positive selection, compared to 0.5% of sites in the polymerase protein. </a:t>
            </a:r>
          </a:p>
          <a:p>
            <a:endParaRPr lang="en-US" sz="2000" dirty="0"/>
          </a:p>
          <a:p>
            <a:r>
              <a:rPr lang="en-US" sz="2000" dirty="0"/>
              <a:t>Next steps: </a:t>
            </a:r>
            <a:r>
              <a:rPr lang="en-US" sz="2000" i="1" dirty="0"/>
              <a:t>in vitro </a:t>
            </a:r>
            <a:r>
              <a:rPr lang="en-US" sz="2000" dirty="0"/>
              <a:t>experiments making amino acid variants in the genetic backgrounds of each clade’s phosphoprotein. </a:t>
            </a:r>
          </a:p>
          <a:p>
            <a:endParaRPr lang="en-US" sz="2000" dirty="0"/>
          </a:p>
          <a:p>
            <a:r>
              <a:rPr lang="en-US" sz="2000" dirty="0"/>
              <a:t>Dataset is far too small too limited to make reliable conclusions.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ym typeface="Wingdings" pitchFamily="2" charset="2"/>
              </a:rPr>
              <a:t> Bat sampling by </a:t>
            </a:r>
            <a:r>
              <a:rPr lang="en-US" sz="2000" dirty="0" err="1">
                <a:sym typeface="Wingdings" pitchFamily="2" charset="2"/>
              </a:rPr>
              <a:t>EcoHealth</a:t>
            </a:r>
            <a:r>
              <a:rPr lang="en-US" sz="2000" dirty="0">
                <a:sym typeface="Wingdings" pitchFamily="2" charset="2"/>
              </a:rPr>
              <a:t> is ongoing in Bangladesh!</a:t>
            </a:r>
            <a:endParaRPr lang="en-US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9C533C5-A60B-80F7-1F27-92DD273F9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412027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33D65B0-ECDD-E21F-119F-C22BD7859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Acknowledgements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CC69393-11DF-C8B9-12CD-ED8FE550FA1B}"/>
              </a:ext>
            </a:extLst>
          </p:cNvPr>
          <p:cNvGrpSpPr/>
          <p:nvPr/>
        </p:nvGrpSpPr>
        <p:grpSpPr>
          <a:xfrm>
            <a:off x="856322" y="1652000"/>
            <a:ext cx="4071257" cy="3981277"/>
            <a:chOff x="801893" y="1053285"/>
            <a:chExt cx="4071257" cy="3981277"/>
          </a:xfrm>
        </p:grpSpPr>
        <p:pic>
          <p:nvPicPr>
            <p:cNvPr id="3074" name="Picture 2" descr="About - EcoHealth Alliance">
              <a:extLst>
                <a:ext uri="{FF2B5EF4-FFF2-40B4-BE49-F238E27FC236}">
                  <a16:creationId xmlns:a16="http://schemas.microsoft.com/office/drawing/2014/main" id="{C0FBA4F2-8487-CD85-1D31-B537FB1528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1893" y="1053285"/>
              <a:ext cx="4071257" cy="14387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B9A02D6-77EB-AE8B-C31B-E47DED73C430}"/>
                </a:ext>
              </a:extLst>
            </p:cNvPr>
            <p:cNvSpPr txBox="1"/>
            <p:nvPr/>
          </p:nvSpPr>
          <p:spPr>
            <a:xfrm>
              <a:off x="1139349" y="2787793"/>
              <a:ext cx="3396343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Dr. Maria (</a:t>
              </a:r>
              <a:r>
                <a:rPr lang="en-US" sz="2000" dirty="0" err="1"/>
                <a:t>Maryska</a:t>
              </a:r>
              <a:r>
                <a:rPr lang="en-US" sz="2000" dirty="0"/>
                <a:t>) Kaczmarek</a:t>
              </a:r>
            </a:p>
            <a:p>
              <a:endParaRPr lang="en-US" sz="2000" dirty="0"/>
            </a:p>
            <a:p>
              <a:r>
                <a:rPr lang="en-US" sz="2000" dirty="0"/>
                <a:t>Dr. </a:t>
              </a:r>
              <a:r>
                <a:rPr lang="en-US" sz="2000" dirty="0" err="1"/>
                <a:t>Cadhla</a:t>
              </a:r>
              <a:r>
                <a:rPr lang="en-US" sz="2000" dirty="0"/>
                <a:t> Firth</a:t>
              </a:r>
            </a:p>
            <a:p>
              <a:endParaRPr lang="en-US" sz="2000" dirty="0"/>
            </a:p>
            <a:p>
              <a:r>
                <a:rPr lang="en-US" sz="2000" dirty="0"/>
                <a:t>Dr. Jonathan Epstein</a:t>
              </a:r>
            </a:p>
            <a:p>
              <a:endParaRPr lang="en-US" sz="2000" dirty="0"/>
            </a:p>
            <a:p>
              <a:r>
                <a:rPr lang="en-US" sz="2000" dirty="0"/>
                <a:t>Sarah Munro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EF99DB6-6F89-01D0-549D-81CC4C400AAE}"/>
              </a:ext>
            </a:extLst>
          </p:cNvPr>
          <p:cNvGrpSpPr/>
          <p:nvPr/>
        </p:nvGrpSpPr>
        <p:grpSpPr>
          <a:xfrm>
            <a:off x="6245855" y="1536483"/>
            <a:ext cx="5368164" cy="4141715"/>
            <a:chOff x="6311169" y="915997"/>
            <a:chExt cx="5368164" cy="4141715"/>
          </a:xfrm>
        </p:grpSpPr>
        <p:pic>
          <p:nvPicPr>
            <p:cNvPr id="3076" name="Picture 4" descr="HMS Logo">
              <a:extLst>
                <a:ext uri="{FF2B5EF4-FFF2-40B4-BE49-F238E27FC236}">
                  <a16:creationId xmlns:a16="http://schemas.microsoft.com/office/drawing/2014/main" id="{22E598B5-7F47-BCF7-28A3-64D58107A4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1169" y="915997"/>
              <a:ext cx="5368164" cy="1762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17E0B17-5EA5-9241-6081-C4647A63B2CE}"/>
                </a:ext>
              </a:extLst>
            </p:cNvPr>
            <p:cNvSpPr txBox="1"/>
            <p:nvPr/>
          </p:nvSpPr>
          <p:spPr>
            <a:xfrm>
              <a:off x="8017362" y="2810943"/>
              <a:ext cx="1955778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Dr. </a:t>
              </a:r>
              <a:r>
                <a:rPr lang="en-US" sz="2000" dirty="0" err="1"/>
                <a:t>Maha</a:t>
              </a:r>
              <a:r>
                <a:rPr lang="en-US" sz="2000" dirty="0"/>
                <a:t> Farhat</a:t>
              </a:r>
            </a:p>
            <a:p>
              <a:endParaRPr lang="en-US" sz="2000" dirty="0"/>
            </a:p>
            <a:p>
              <a:r>
                <a:rPr lang="en-US" sz="2000" dirty="0"/>
                <a:t>Dr. Anna Green</a:t>
              </a:r>
            </a:p>
            <a:p>
              <a:endParaRPr lang="en-US" sz="2000" dirty="0"/>
            </a:p>
            <a:p>
              <a:r>
                <a:rPr lang="en-US" sz="2000" dirty="0"/>
                <a:t>Max Marin</a:t>
              </a:r>
            </a:p>
            <a:p>
              <a:endParaRPr lang="en-US" sz="2000" dirty="0"/>
            </a:p>
            <a:p>
              <a:r>
                <a:rPr lang="en-US" sz="2000" dirty="0"/>
                <a:t>Nikki </a:t>
              </a:r>
              <a:r>
                <a:rPr lang="en-US" sz="2000" dirty="0" err="1"/>
                <a:t>Commins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54161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A080E2C-D439-2312-3F99-ADA0E8D6D8FF}"/>
              </a:ext>
            </a:extLst>
          </p:cNvPr>
          <p:cNvGrpSpPr/>
          <p:nvPr/>
        </p:nvGrpSpPr>
        <p:grpSpPr>
          <a:xfrm>
            <a:off x="303408" y="2154894"/>
            <a:ext cx="5178317" cy="4191478"/>
            <a:chOff x="0" y="0"/>
            <a:chExt cx="5823457" cy="4517125"/>
          </a:xfrm>
        </p:grpSpPr>
        <p:pic>
          <p:nvPicPr>
            <p:cNvPr id="6" name="Picture 5" descr="Chart, histogram&#10;&#10;Description automatically generated">
              <a:extLst>
                <a:ext uri="{FF2B5EF4-FFF2-40B4-BE49-F238E27FC236}">
                  <a16:creationId xmlns:a16="http://schemas.microsoft.com/office/drawing/2014/main" id="{56443670-264D-C3A5-62C8-9C756FC8B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5823457" cy="408511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994B91-3EE6-ED53-DFFA-80B18F55CD30}"/>
                </a:ext>
              </a:extLst>
            </p:cNvPr>
            <p:cNvSpPr txBox="1"/>
            <p:nvPr/>
          </p:nvSpPr>
          <p:spPr>
            <a:xfrm>
              <a:off x="3963934" y="4124451"/>
              <a:ext cx="1591294" cy="392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Within clades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84F1607-5D26-AD13-8E80-8FE1BA67C017}"/>
                </a:ext>
              </a:extLst>
            </p:cNvPr>
            <p:cNvSpPr txBox="1"/>
            <p:nvPr/>
          </p:nvSpPr>
          <p:spPr>
            <a:xfrm>
              <a:off x="654628" y="4124451"/>
              <a:ext cx="2099459" cy="392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Between clades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10FE1E8C-AA3E-B220-3C78-433A48018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Study Limitations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E5996D-FEB2-5307-197B-0EE3F64239BD}"/>
              </a:ext>
            </a:extLst>
          </p:cNvPr>
          <p:cNvSpPr txBox="1"/>
          <p:nvPr/>
        </p:nvSpPr>
        <p:spPr>
          <a:xfrm>
            <a:off x="2892567" y="1031129"/>
            <a:ext cx="6406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Dataset is far too small too limited to make reliable conclusions!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57DF00-4AEC-8E91-8D99-FE9B7CEF74FF}"/>
              </a:ext>
            </a:extLst>
          </p:cNvPr>
          <p:cNvSpPr txBox="1"/>
          <p:nvPr/>
        </p:nvSpPr>
        <p:spPr>
          <a:xfrm>
            <a:off x="9760919" y="5969178"/>
            <a:ext cx="1415006" cy="36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Within clades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AB3648-5804-C77F-9CCC-8E44B2B16F2D}"/>
              </a:ext>
            </a:extLst>
          </p:cNvPr>
          <p:cNvGrpSpPr/>
          <p:nvPr/>
        </p:nvGrpSpPr>
        <p:grpSpPr>
          <a:xfrm>
            <a:off x="5980808" y="2154893"/>
            <a:ext cx="5496385" cy="4160725"/>
            <a:chOff x="5980808" y="2154893"/>
            <a:chExt cx="5496385" cy="416072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392AE98-862E-1AE9-C221-F65C5AF3A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80808" y="2154893"/>
              <a:ext cx="5496385" cy="379061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71BB55-1ED9-F329-6682-805222C97D9C}"/>
                </a:ext>
              </a:extLst>
            </p:cNvPr>
            <p:cNvSpPr txBox="1"/>
            <p:nvPr/>
          </p:nvSpPr>
          <p:spPr>
            <a:xfrm>
              <a:off x="6480771" y="5951253"/>
              <a:ext cx="1866875" cy="3643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Between clades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8659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78E0702-03B0-4AC1-9187-037D748AF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200" b="1" dirty="0">
                <a:latin typeface="+mn-lt"/>
              </a:rPr>
              <a:t>Sites with different </a:t>
            </a:r>
            <a:r>
              <a:rPr lang="en-US" sz="3200" b="1" dirty="0" err="1">
                <a:latin typeface="+mn-lt"/>
              </a:rPr>
              <a:t>dN</a:t>
            </a:r>
            <a:r>
              <a:rPr lang="en-US" sz="3200" b="1" dirty="0">
                <a:latin typeface="+mn-lt"/>
              </a:rPr>
              <a:t>/</a:t>
            </a:r>
            <a:r>
              <a:rPr lang="en-US" sz="3200" b="1" dirty="0" err="1">
                <a:latin typeface="+mn-lt"/>
              </a:rPr>
              <a:t>dS</a:t>
            </a:r>
            <a:r>
              <a:rPr lang="en-US" sz="3200" b="1" dirty="0">
                <a:latin typeface="+mn-lt"/>
              </a:rPr>
              <a:t> Rates: Bangladesh vs. Malaysia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F26CDD6-AC42-CDD4-9588-3A8986710698}"/>
              </a:ext>
            </a:extLst>
          </p:cNvPr>
          <p:cNvGrpSpPr/>
          <p:nvPr/>
        </p:nvGrpSpPr>
        <p:grpSpPr>
          <a:xfrm>
            <a:off x="0" y="3022805"/>
            <a:ext cx="12192000" cy="1540932"/>
            <a:chOff x="1" y="4015763"/>
            <a:chExt cx="12192000" cy="1540932"/>
          </a:xfrm>
        </p:grpSpPr>
        <p:pic>
          <p:nvPicPr>
            <p:cNvPr id="6" name="Picture 5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2C322D1B-30E1-C82F-4BE0-456A6D1B1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4015763"/>
              <a:ext cx="12192000" cy="1540932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D6E2ECD5-804A-A97E-4D03-A31DBCC5640F}"/>
                    </a:ext>
                  </a:extLst>
                </p14:cNvPr>
                <p14:cNvContentPartPr/>
                <p14:nvPr/>
              </p14:nvContentPartPr>
              <p14:xfrm>
                <a:off x="6866610" y="4631959"/>
                <a:ext cx="301209" cy="262014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D6E2ECD5-804A-A97E-4D03-A31DBCC5640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862292" y="4627640"/>
                  <a:ext cx="309846" cy="2706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F6B08751-AD03-829E-6737-D92DB0607706}"/>
                    </a:ext>
                  </a:extLst>
                </p14:cNvPr>
                <p14:cNvContentPartPr/>
                <p14:nvPr/>
              </p14:nvContentPartPr>
              <p14:xfrm>
                <a:off x="7355961" y="4329599"/>
                <a:ext cx="331776" cy="36108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F6B08751-AD03-829E-6737-D92DB0607706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51638" y="4325279"/>
                  <a:ext cx="340422" cy="3697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3BE006D-7324-A997-39C0-9455CE273887}"/>
              </a:ext>
            </a:extLst>
          </p:cNvPr>
          <p:cNvSpPr txBox="1"/>
          <p:nvPr/>
        </p:nvSpPr>
        <p:spPr>
          <a:xfrm>
            <a:off x="6558704" y="2450982"/>
            <a:ext cx="2258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Also positive selection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26467F-697E-6BFE-EA96-F58B2AF615FC}"/>
              </a:ext>
            </a:extLst>
          </p:cNvPr>
          <p:cNvSpPr txBox="1"/>
          <p:nvPr/>
        </p:nvSpPr>
        <p:spPr>
          <a:xfrm>
            <a:off x="6599299" y="5404396"/>
            <a:ext cx="2750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1 additional site when separating Indian isolates</a:t>
            </a:r>
          </a:p>
        </p:txBody>
      </p:sp>
    </p:spTree>
    <p:extLst>
      <p:ext uri="{BB962C8B-B14F-4D97-AF65-F5344CB8AC3E}">
        <p14:creationId xmlns:p14="http://schemas.microsoft.com/office/powerpoint/2010/main" val="3068388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8DA156E5-C243-1E91-AB7B-BB55B783F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08" y="0"/>
            <a:ext cx="82883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28609C-4373-5D65-9405-D7E2EF96F5C5}"/>
              </a:ext>
            </a:extLst>
          </p:cNvPr>
          <p:cNvSpPr txBox="1"/>
          <p:nvPr/>
        </p:nvSpPr>
        <p:spPr>
          <a:xfrm>
            <a:off x="9132570" y="6488668"/>
            <a:ext cx="30594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Jensen </a:t>
            </a:r>
            <a:r>
              <a:rPr lang="en-US" sz="1400" i="1" dirty="0"/>
              <a:t>et al., Biophysical Journal</a:t>
            </a:r>
            <a:r>
              <a:rPr lang="en-US" sz="1400" dirty="0"/>
              <a:t>, 2020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481116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1CA170-3DA5-D418-3339-1F22F726F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Background on </a:t>
            </a:r>
            <a:r>
              <a:rPr lang="en-US" sz="3600" b="1" dirty="0" err="1">
                <a:latin typeface="+mn-lt"/>
              </a:rPr>
              <a:t>Nipah</a:t>
            </a:r>
            <a:r>
              <a:rPr lang="en-US" sz="3600" b="1" dirty="0">
                <a:latin typeface="+mn-lt"/>
              </a:rPr>
              <a:t> Virus (</a:t>
            </a:r>
            <a:r>
              <a:rPr lang="en-US" sz="3600" b="1" dirty="0" err="1">
                <a:latin typeface="+mn-lt"/>
              </a:rPr>
              <a:t>NiV</a:t>
            </a:r>
            <a:r>
              <a:rPr lang="en-US" sz="3600" b="1" dirty="0">
                <a:latin typeface="+mn-lt"/>
              </a:rPr>
              <a:t>)</a:t>
            </a:r>
            <a:endParaRPr lang="en-US" sz="3200" b="1" dirty="0">
              <a:latin typeface="+mn-lt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5832333-1D5E-58D5-8529-998FF83AC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2750491"/>
              </p:ext>
            </p:extLst>
          </p:nvPr>
        </p:nvGraphicFramePr>
        <p:xfrm>
          <a:off x="6095999" y="1788829"/>
          <a:ext cx="5751708" cy="3052411"/>
        </p:xfrm>
        <a:graphic>
          <a:graphicData uri="http://schemas.openxmlformats.org/drawingml/2006/table">
            <a:tbl>
              <a:tblPr/>
              <a:tblGrid>
                <a:gridCol w="2875854">
                  <a:extLst>
                    <a:ext uri="{9D8B030D-6E8A-4147-A177-3AD203B41FA5}">
                      <a16:colId xmlns:a16="http://schemas.microsoft.com/office/drawing/2014/main" val="4098191549"/>
                    </a:ext>
                  </a:extLst>
                </a:gridCol>
                <a:gridCol w="2875854">
                  <a:extLst>
                    <a:ext uri="{9D8B030D-6E8A-4147-A177-3AD203B41FA5}">
                      <a16:colId xmlns:a16="http://schemas.microsoft.com/office/drawing/2014/main" val="3961463975"/>
                    </a:ext>
                  </a:extLst>
                </a:gridCol>
              </a:tblGrid>
              <a:tr h="93597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Malaysia (M) Clade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Bangladesh (B) Clade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5552768"/>
                  </a:ext>
                </a:extLst>
              </a:tr>
              <a:tr h="5915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Fatality rate ~40%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Fatality rate ~70%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9318405"/>
                  </a:ext>
                </a:extLst>
              </a:tr>
              <a:tr h="78574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Mostly animal-to-human transmission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Human-to-human transmission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603371"/>
                  </a:ext>
                </a:extLst>
              </a:tr>
              <a:tr h="70624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Some asymptomatic cases</a:t>
                      </a:r>
                      <a:endParaRPr lang="en-US" sz="240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Almost no asymptomatic cases</a:t>
                      </a:r>
                      <a:endParaRPr lang="en-US" sz="24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2352045"/>
                  </a:ext>
                </a:extLst>
              </a:tr>
            </a:tbl>
          </a:graphicData>
        </a:graphic>
      </p:graphicFrame>
      <p:pic>
        <p:nvPicPr>
          <p:cNvPr id="1031" name="Picture 7">
            <a:extLst>
              <a:ext uri="{FF2B5EF4-FFF2-40B4-BE49-F238E27FC236}">
                <a16:creationId xmlns:a16="http://schemas.microsoft.com/office/drawing/2014/main" id="{F750A654-8D9C-880B-7CD0-FBD41069A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62" y="1452554"/>
            <a:ext cx="4940813" cy="484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441F33-0F3C-EEFF-D9DA-AFBB4341892D}"/>
              </a:ext>
            </a:extLst>
          </p:cNvPr>
          <p:cNvSpPr txBox="1"/>
          <p:nvPr/>
        </p:nvSpPr>
        <p:spPr>
          <a:xfrm>
            <a:off x="6036548" y="6581001"/>
            <a:ext cx="61345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Sun </a:t>
            </a:r>
            <a:r>
              <a:rPr lang="en-US" sz="1200" i="1" dirty="0"/>
              <a:t>et al</a:t>
            </a:r>
            <a:r>
              <a:rPr lang="en-US" sz="1200" dirty="0"/>
              <a:t>., 2018. </a:t>
            </a:r>
            <a:r>
              <a:rPr lang="en-US" sz="1200" dirty="0" err="1"/>
              <a:t>Phylogeography</a:t>
            </a:r>
            <a:r>
              <a:rPr lang="en-US" sz="1200" dirty="0"/>
              <a:t>, Transmission, and Viral Proteins of </a:t>
            </a:r>
            <a:r>
              <a:rPr lang="en-US" sz="1200" dirty="0" err="1"/>
              <a:t>Nipah</a:t>
            </a:r>
            <a:r>
              <a:rPr lang="en-US" sz="1200" dirty="0"/>
              <a:t> Virus. </a:t>
            </a:r>
            <a:r>
              <a:rPr lang="en-US" sz="1200" i="1" dirty="0"/>
              <a:t>Virology </a:t>
            </a:r>
            <a:r>
              <a:rPr lang="en-US" sz="1200" i="1" dirty="0" err="1"/>
              <a:t>Sinica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47841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icroorganisms 10 01162 g002">
            <a:extLst>
              <a:ext uri="{FF2B5EF4-FFF2-40B4-BE49-F238E27FC236}">
                <a16:creationId xmlns:a16="http://schemas.microsoft.com/office/drawing/2014/main" id="{65F48720-4F5E-FCB3-8A66-4D11DC6D3A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3" b="36579"/>
          <a:stretch/>
        </p:blipFill>
        <p:spPr bwMode="auto">
          <a:xfrm>
            <a:off x="311392" y="1376135"/>
            <a:ext cx="7371399" cy="4428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51CA170-3DA5-D418-3339-1F22F726F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Background on </a:t>
            </a:r>
            <a:r>
              <a:rPr lang="en-US" sz="3600" b="1" dirty="0" err="1">
                <a:latin typeface="+mn-lt"/>
              </a:rPr>
              <a:t>Nipah</a:t>
            </a:r>
            <a:r>
              <a:rPr lang="en-US" sz="3600" b="1" dirty="0">
                <a:latin typeface="+mn-lt"/>
              </a:rPr>
              <a:t> Virus (</a:t>
            </a:r>
            <a:r>
              <a:rPr lang="en-US" sz="3600" b="1" dirty="0" err="1">
                <a:latin typeface="+mn-lt"/>
              </a:rPr>
              <a:t>NiV</a:t>
            </a:r>
            <a:r>
              <a:rPr lang="en-US" sz="3600" b="1" dirty="0">
                <a:latin typeface="+mn-lt"/>
              </a:rPr>
              <a:t>)</a:t>
            </a:r>
            <a:endParaRPr lang="en-US" sz="3200" b="1" dirty="0">
              <a:latin typeface="+mn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DBB42A-82DB-B66F-CCB5-1771EACE0AC3}"/>
              </a:ext>
            </a:extLst>
          </p:cNvPr>
          <p:cNvSpPr txBox="1"/>
          <p:nvPr/>
        </p:nvSpPr>
        <p:spPr>
          <a:xfrm>
            <a:off x="8337176" y="6529010"/>
            <a:ext cx="38339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Liew </a:t>
            </a:r>
            <a:r>
              <a:rPr lang="en-US" sz="1200" i="1" dirty="0"/>
              <a:t>et al</a:t>
            </a:r>
            <a:r>
              <a:rPr lang="en-US" sz="1200" dirty="0"/>
              <a:t>., 2022. </a:t>
            </a:r>
            <a:r>
              <a:rPr lang="en-US" sz="1100" i="1" dirty="0"/>
              <a:t>The Immunobiology of </a:t>
            </a:r>
            <a:r>
              <a:rPr lang="en-US" sz="1100" i="1" dirty="0" err="1"/>
              <a:t>Nipah</a:t>
            </a:r>
            <a:r>
              <a:rPr lang="en-US" sz="1100" i="1" dirty="0"/>
              <a:t> Virus. MDPI</a:t>
            </a:r>
            <a:endParaRPr lang="en-US"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074935-8195-67DF-D7B1-EA808A2B6E1F}"/>
              </a:ext>
            </a:extLst>
          </p:cNvPr>
          <p:cNvSpPr txBox="1"/>
          <p:nvPr/>
        </p:nvSpPr>
        <p:spPr>
          <a:xfrm>
            <a:off x="6509904" y="5161928"/>
            <a:ext cx="5370704" cy="860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b="1" dirty="0"/>
              <a:t>What molecular differences can account for differences in clinical severity between clades?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6566F9C-75A9-8514-C0E1-3B27E0F08BDD}"/>
              </a:ext>
            </a:extLst>
          </p:cNvPr>
          <p:cNvGrpSpPr/>
          <p:nvPr/>
        </p:nvGrpSpPr>
        <p:grpSpPr>
          <a:xfrm>
            <a:off x="5180890" y="2407024"/>
            <a:ext cx="5356411" cy="1132540"/>
            <a:chOff x="5180890" y="2407024"/>
            <a:chExt cx="5356411" cy="113254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A1308FA-CF1E-3C5A-D672-0EC285C9D25D}"/>
                </a:ext>
              </a:extLst>
            </p:cNvPr>
            <p:cNvGrpSpPr/>
            <p:nvPr/>
          </p:nvGrpSpPr>
          <p:grpSpPr>
            <a:xfrm>
              <a:off x="5180890" y="3072770"/>
              <a:ext cx="5356411" cy="466794"/>
              <a:chOff x="5180890" y="3072770"/>
              <a:chExt cx="5356411" cy="466794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57A4AEB-C4D0-2023-9C33-75E01B267A28}"/>
                  </a:ext>
                </a:extLst>
              </p:cNvPr>
              <p:cNvSpPr txBox="1"/>
              <p:nvPr/>
            </p:nvSpPr>
            <p:spPr>
              <a:xfrm>
                <a:off x="6509904" y="3140139"/>
                <a:ext cx="402739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ym typeface="Wingdings" pitchFamily="2" charset="2"/>
                  </a:rPr>
                  <a:t> immune invasion, assisting replication</a:t>
                </a:r>
                <a:endParaRPr lang="en-US" sz="1600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0F54637-E8C9-FF14-ADF2-3100A9434413}"/>
                  </a:ext>
                </a:extLst>
              </p:cNvPr>
              <p:cNvSpPr/>
              <p:nvPr/>
            </p:nvSpPr>
            <p:spPr>
              <a:xfrm>
                <a:off x="5180890" y="3072770"/>
                <a:ext cx="4837169" cy="466794"/>
              </a:xfrm>
              <a:prstGeom prst="rect">
                <a:avLst/>
              </a:prstGeom>
              <a:noFill/>
              <a:ln w="254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C43C5F8-692C-49DD-8AA3-F284501668F6}"/>
                </a:ext>
              </a:extLst>
            </p:cNvPr>
            <p:cNvGrpSpPr/>
            <p:nvPr/>
          </p:nvGrpSpPr>
          <p:grpSpPr>
            <a:xfrm>
              <a:off x="5431903" y="2407024"/>
              <a:ext cx="4692650" cy="466794"/>
              <a:chOff x="5431903" y="2407024"/>
              <a:chExt cx="4692650" cy="466794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5E7B667-232B-02DE-0461-FEEBDE8BF64A}"/>
                  </a:ext>
                </a:extLst>
              </p:cNvPr>
              <p:cNvSpPr/>
              <p:nvPr/>
            </p:nvSpPr>
            <p:spPr>
              <a:xfrm>
                <a:off x="5431903" y="2407024"/>
                <a:ext cx="4371004" cy="466794"/>
              </a:xfrm>
              <a:prstGeom prst="rect">
                <a:avLst/>
              </a:prstGeom>
              <a:noFill/>
              <a:ln w="254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F29B56B-C267-89AA-F7FF-A08D4FE0D943}"/>
                  </a:ext>
                </a:extLst>
              </p:cNvPr>
              <p:cNvSpPr txBox="1"/>
              <p:nvPr/>
            </p:nvSpPr>
            <p:spPr>
              <a:xfrm>
                <a:off x="7364544" y="2449954"/>
                <a:ext cx="276000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ym typeface="Wingdings" pitchFamily="2" charset="2"/>
                  </a:rPr>
                  <a:t> attachment to host cells</a:t>
                </a:r>
                <a:endParaRPr lang="en-US" sz="1600" dirty="0"/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A479E415-F76D-832B-025B-ED3CEFC59849}"/>
              </a:ext>
            </a:extLst>
          </p:cNvPr>
          <p:cNvSpPr txBox="1"/>
          <p:nvPr/>
        </p:nvSpPr>
        <p:spPr>
          <a:xfrm>
            <a:off x="14374906" y="-80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22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1CA170-3DA5-D418-3339-1F22F726F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Data Collection</a:t>
            </a:r>
            <a:endParaRPr lang="en-US" sz="3200" b="1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C067E-1854-45C7-940E-9FCC49F97FF4}"/>
              </a:ext>
            </a:extLst>
          </p:cNvPr>
          <p:cNvSpPr txBox="1"/>
          <p:nvPr/>
        </p:nvSpPr>
        <p:spPr>
          <a:xfrm>
            <a:off x="499666" y="2152804"/>
            <a:ext cx="507648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Collected all publicly available </a:t>
            </a:r>
            <a:r>
              <a:rPr lang="en-US" sz="2000" dirty="0" err="1"/>
              <a:t>NiV</a:t>
            </a:r>
            <a:r>
              <a:rPr lang="en-US" sz="2000" dirty="0"/>
              <a:t> protein sequences from NCBI. 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Many identical sequences from different </a:t>
            </a:r>
            <a:r>
              <a:rPr lang="en-US" sz="2000" dirty="0" err="1"/>
              <a:t>NiV</a:t>
            </a:r>
            <a:r>
              <a:rPr lang="en-US" sz="2000" dirty="0"/>
              <a:t> isolates. 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Removed sequences containing ANY  ambiguous nucleotides because the dataset is not robust.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DED76CB1-796D-85BD-4784-3321C2028A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93" t="4398" r="7645" b="4817"/>
          <a:stretch/>
        </p:blipFill>
        <p:spPr>
          <a:xfrm>
            <a:off x="5968212" y="1804524"/>
            <a:ext cx="5922211" cy="417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84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CE72018-7A96-1D38-219F-FFD9A3C72F24}"/>
              </a:ext>
            </a:extLst>
          </p:cNvPr>
          <p:cNvGrpSpPr/>
          <p:nvPr/>
        </p:nvGrpSpPr>
        <p:grpSpPr>
          <a:xfrm>
            <a:off x="4679225" y="18273"/>
            <a:ext cx="5930010" cy="6839727"/>
            <a:chOff x="2665230" y="0"/>
            <a:chExt cx="5930010" cy="6839727"/>
          </a:xfrm>
        </p:grpSpPr>
        <p:pic>
          <p:nvPicPr>
            <p:cNvPr id="46" name="Picture 45" descr="A picture containing timeline&#10;&#10;Description automatically generated">
              <a:extLst>
                <a:ext uri="{FF2B5EF4-FFF2-40B4-BE49-F238E27FC236}">
                  <a16:creationId xmlns:a16="http://schemas.microsoft.com/office/drawing/2014/main" id="{9EE32C37-0026-F593-ECBD-80E7B15041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817"/>
            <a:stretch/>
          </p:blipFill>
          <p:spPr>
            <a:xfrm>
              <a:off x="2665230" y="20728"/>
              <a:ext cx="4315673" cy="6818999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51E8EC4-7A48-34C7-CFA6-1B9DAE1DBA7A}"/>
                </a:ext>
              </a:extLst>
            </p:cNvPr>
            <p:cNvGrpSpPr/>
            <p:nvPr/>
          </p:nvGrpSpPr>
          <p:grpSpPr>
            <a:xfrm>
              <a:off x="7086167" y="0"/>
              <a:ext cx="1509073" cy="6818999"/>
              <a:chOff x="8899433" y="0"/>
              <a:chExt cx="1359956" cy="6253288"/>
            </a:xfrm>
          </p:grpSpPr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F4E1811F-B281-C23B-EBF7-673D88E73F9E}"/>
                  </a:ext>
                </a:extLst>
              </p:cNvPr>
              <p:cNvGrpSpPr/>
              <p:nvPr/>
            </p:nvGrpSpPr>
            <p:grpSpPr>
              <a:xfrm>
                <a:off x="8899433" y="0"/>
                <a:ext cx="127166" cy="6253288"/>
                <a:chOff x="7110407" y="0"/>
                <a:chExt cx="45739" cy="6253288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1BAB6CEE-EC60-04F8-F655-C9356CD20B84}"/>
                    </a:ext>
                  </a:extLst>
                </p:cNvPr>
                <p:cNvSpPr/>
                <p:nvPr/>
              </p:nvSpPr>
              <p:spPr>
                <a:xfrm>
                  <a:off x="7110407" y="0"/>
                  <a:ext cx="45720" cy="857433"/>
                </a:xfrm>
                <a:prstGeom prst="rect">
                  <a:avLst/>
                </a:prstGeom>
                <a:solidFill>
                  <a:srgbClr val="FDE4B5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62EC1505-04F8-86C9-D9AE-C9AAE13C7050}"/>
                    </a:ext>
                  </a:extLst>
                </p:cNvPr>
                <p:cNvSpPr/>
                <p:nvPr/>
              </p:nvSpPr>
              <p:spPr>
                <a:xfrm rot="5400000">
                  <a:off x="6512295" y="1457695"/>
                  <a:ext cx="1241945" cy="45720"/>
                </a:xfrm>
                <a:prstGeom prst="rect">
                  <a:avLst/>
                </a:prstGeom>
                <a:solidFill>
                  <a:srgbClr val="8FBC8F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4432CCEB-61D5-36B7-AE32-D2A137CCE63B}"/>
                    </a:ext>
                  </a:extLst>
                </p:cNvPr>
                <p:cNvSpPr/>
                <p:nvPr/>
              </p:nvSpPr>
              <p:spPr>
                <a:xfrm>
                  <a:off x="7110427" y="2101526"/>
                  <a:ext cx="45719" cy="4151762"/>
                </a:xfrm>
                <a:prstGeom prst="rect">
                  <a:avLst/>
                </a:prstGeom>
                <a:solidFill>
                  <a:srgbClr val="B0C4DF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5B92821C-2B34-EA86-7CBC-C51522A1EC25}"/>
                  </a:ext>
                </a:extLst>
              </p:cNvPr>
              <p:cNvSpPr txBox="1"/>
              <p:nvPr/>
            </p:nvSpPr>
            <p:spPr>
              <a:xfrm>
                <a:off x="9026490" y="290217"/>
                <a:ext cx="12328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Malaysia</a:t>
                </a:r>
                <a:endParaRPr lang="en-US" dirty="0"/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303F8A1-624F-C1C5-4C8D-0E2417CB1F07}"/>
                  </a:ext>
                </a:extLst>
              </p:cNvPr>
              <p:cNvSpPr txBox="1"/>
              <p:nvPr/>
            </p:nvSpPr>
            <p:spPr>
              <a:xfrm>
                <a:off x="9026490" y="1276003"/>
                <a:ext cx="12328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India</a:t>
                </a:r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9915C1CF-24B4-95D0-BDBB-4F28771BF817}"/>
                  </a:ext>
                </a:extLst>
              </p:cNvPr>
              <p:cNvSpPr txBox="1"/>
              <p:nvPr/>
            </p:nvSpPr>
            <p:spPr>
              <a:xfrm>
                <a:off x="9026490" y="3909933"/>
                <a:ext cx="12328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Bangladesh</a:t>
                </a:r>
                <a:endParaRPr lang="en-US" dirty="0"/>
              </a:p>
            </p:txBody>
          </p:sp>
        </p:grpSp>
        <p:pic>
          <p:nvPicPr>
            <p:cNvPr id="20" name="Picture 19" descr="A picture containing timeline&#10;&#10;Description automatically generated">
              <a:extLst>
                <a:ext uri="{FF2B5EF4-FFF2-40B4-BE49-F238E27FC236}">
                  <a16:creationId xmlns:a16="http://schemas.microsoft.com/office/drawing/2014/main" id="{D2D6DE42-52A7-AF87-150F-BB301D3D83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1060" r="79301" b="3818"/>
            <a:stretch/>
          </p:blipFill>
          <p:spPr>
            <a:xfrm>
              <a:off x="2794031" y="6417669"/>
              <a:ext cx="893308" cy="383057"/>
            </a:xfrm>
            <a:prstGeom prst="rect">
              <a:avLst/>
            </a:prstGeom>
          </p:spPr>
        </p:pic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F3716951-9672-43A7-5B60-BFEEA664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753" y="1257927"/>
            <a:ext cx="3234745" cy="3326053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800" b="1" dirty="0">
                <a:latin typeface="+mn-lt"/>
              </a:rPr>
              <a:t>Building Phylogenetic Trees:</a:t>
            </a:r>
            <a:br>
              <a:rPr lang="en-US" sz="2800" b="1" dirty="0">
                <a:latin typeface="+mn-lt"/>
              </a:rPr>
            </a:br>
            <a:br>
              <a:rPr lang="en-US" sz="2800" b="1" dirty="0">
                <a:latin typeface="+mn-lt"/>
              </a:rPr>
            </a:br>
            <a:r>
              <a:rPr lang="en-US" sz="2800" b="1" dirty="0">
                <a:latin typeface="+mn-lt"/>
              </a:rPr>
              <a:t>Phosphoprotein</a:t>
            </a:r>
          </a:p>
        </p:txBody>
      </p:sp>
    </p:spTree>
    <p:extLst>
      <p:ext uri="{BB962C8B-B14F-4D97-AF65-F5344CB8AC3E}">
        <p14:creationId xmlns:p14="http://schemas.microsoft.com/office/powerpoint/2010/main" val="2054934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9EE32C37-0026-F593-ECBD-80E7B15041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17"/>
          <a:stretch/>
        </p:blipFill>
        <p:spPr>
          <a:xfrm>
            <a:off x="2665230" y="20728"/>
            <a:ext cx="4315673" cy="6818999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C51E8EC4-7A48-34C7-CFA6-1B9DAE1DBA7A}"/>
              </a:ext>
            </a:extLst>
          </p:cNvPr>
          <p:cNvGrpSpPr/>
          <p:nvPr/>
        </p:nvGrpSpPr>
        <p:grpSpPr>
          <a:xfrm>
            <a:off x="10068589" y="10046"/>
            <a:ext cx="1509073" cy="6818999"/>
            <a:chOff x="8899433" y="0"/>
            <a:chExt cx="1359956" cy="6253288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F4E1811F-B281-C23B-EBF7-673D88E73F9E}"/>
                </a:ext>
              </a:extLst>
            </p:cNvPr>
            <p:cNvGrpSpPr/>
            <p:nvPr/>
          </p:nvGrpSpPr>
          <p:grpSpPr>
            <a:xfrm>
              <a:off x="8899433" y="0"/>
              <a:ext cx="127166" cy="6253288"/>
              <a:chOff x="7110407" y="0"/>
              <a:chExt cx="45739" cy="6253288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BAB6CEE-EC60-04F8-F655-C9356CD20B84}"/>
                  </a:ext>
                </a:extLst>
              </p:cNvPr>
              <p:cNvSpPr/>
              <p:nvPr/>
            </p:nvSpPr>
            <p:spPr>
              <a:xfrm>
                <a:off x="7110407" y="0"/>
                <a:ext cx="45720" cy="857433"/>
              </a:xfrm>
              <a:prstGeom prst="rect">
                <a:avLst/>
              </a:prstGeom>
              <a:solidFill>
                <a:srgbClr val="FDE4B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62EC1505-04F8-86C9-D9AE-C9AAE13C7050}"/>
                  </a:ext>
                </a:extLst>
              </p:cNvPr>
              <p:cNvSpPr/>
              <p:nvPr/>
            </p:nvSpPr>
            <p:spPr>
              <a:xfrm rot="5400000">
                <a:off x="6512295" y="1457695"/>
                <a:ext cx="1241945" cy="45720"/>
              </a:xfrm>
              <a:prstGeom prst="rect">
                <a:avLst/>
              </a:prstGeom>
              <a:solidFill>
                <a:srgbClr val="8FBC8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4432CCEB-61D5-36B7-AE32-D2A137CCE63B}"/>
                  </a:ext>
                </a:extLst>
              </p:cNvPr>
              <p:cNvSpPr/>
              <p:nvPr/>
            </p:nvSpPr>
            <p:spPr>
              <a:xfrm>
                <a:off x="7110427" y="2101526"/>
                <a:ext cx="45719" cy="4151762"/>
              </a:xfrm>
              <a:prstGeom prst="rect">
                <a:avLst/>
              </a:prstGeom>
              <a:solidFill>
                <a:srgbClr val="B0C4D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B92821C-2B34-EA86-7CBC-C51522A1EC25}"/>
                </a:ext>
              </a:extLst>
            </p:cNvPr>
            <p:cNvSpPr txBox="1"/>
            <p:nvPr/>
          </p:nvSpPr>
          <p:spPr>
            <a:xfrm>
              <a:off x="9026490" y="290217"/>
              <a:ext cx="12328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Malaysia</a:t>
              </a:r>
              <a:endParaRPr lang="en-US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303F8A1-624F-C1C5-4C8D-0E2417CB1F07}"/>
                </a:ext>
              </a:extLst>
            </p:cNvPr>
            <p:cNvSpPr txBox="1"/>
            <p:nvPr/>
          </p:nvSpPr>
          <p:spPr>
            <a:xfrm>
              <a:off x="9026490" y="1276003"/>
              <a:ext cx="12328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India</a:t>
              </a:r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915C1CF-24B4-95D0-BDBB-4F28771BF817}"/>
                </a:ext>
              </a:extLst>
            </p:cNvPr>
            <p:cNvSpPr txBox="1"/>
            <p:nvPr/>
          </p:nvSpPr>
          <p:spPr>
            <a:xfrm>
              <a:off x="9026490" y="3909933"/>
              <a:ext cx="12328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Bangladesh</a:t>
              </a:r>
              <a:endParaRPr lang="en-US" dirty="0"/>
            </a:p>
          </p:txBody>
        </p:sp>
      </p:grpSp>
      <p:pic>
        <p:nvPicPr>
          <p:cNvPr id="20" name="Picture 19" descr="A picture containing timeline&#10;&#10;Description automatically generated">
            <a:extLst>
              <a:ext uri="{FF2B5EF4-FFF2-40B4-BE49-F238E27FC236}">
                <a16:creationId xmlns:a16="http://schemas.microsoft.com/office/drawing/2014/main" id="{D2D6DE42-52A7-AF87-150F-BB301D3D83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060" r="79301" b="3818"/>
          <a:stretch/>
        </p:blipFill>
        <p:spPr>
          <a:xfrm>
            <a:off x="2018527" y="2963249"/>
            <a:ext cx="893308" cy="383057"/>
          </a:xfrm>
          <a:prstGeom prst="rect">
            <a:avLst/>
          </a:prstGeom>
        </p:spPr>
      </p:pic>
      <p:pic>
        <p:nvPicPr>
          <p:cNvPr id="2" name="Picture 1" descr="Timeline&#10;&#10;Description automatically generated">
            <a:extLst>
              <a:ext uri="{FF2B5EF4-FFF2-40B4-BE49-F238E27FC236}">
                <a16:creationId xmlns:a16="http://schemas.microsoft.com/office/drawing/2014/main" id="{C76EB1D8-9D37-B8D7-2E59-D8686A584B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651" b="8122"/>
          <a:stretch/>
        </p:blipFill>
        <p:spPr>
          <a:xfrm>
            <a:off x="7988303" y="0"/>
            <a:ext cx="1512581" cy="681899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2321DE-1761-9EC2-43C6-BF5B3A13C798}"/>
              </a:ext>
            </a:extLst>
          </p:cNvPr>
          <p:cNvCxnSpPr>
            <a:cxnSpLocks/>
          </p:cNvCxnSpPr>
          <p:nvPr/>
        </p:nvCxnSpPr>
        <p:spPr>
          <a:xfrm flipV="1">
            <a:off x="5009174" y="936948"/>
            <a:ext cx="5200404" cy="246"/>
          </a:xfrm>
          <a:prstGeom prst="line">
            <a:avLst/>
          </a:prstGeom>
          <a:ln w="158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F3716951-9672-43A7-5B60-BFEEA664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888" y="5596933"/>
            <a:ext cx="3234745" cy="1051988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800" b="1" dirty="0">
                <a:latin typeface="+mn-lt"/>
              </a:rPr>
              <a:t>Amino Acids under Positive Selection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FE02EDC6-9FCA-635A-8E34-1025E4289C82}"/>
              </a:ext>
            </a:extLst>
          </p:cNvPr>
          <p:cNvCxnSpPr>
            <a:cxnSpLocks/>
          </p:cNvCxnSpPr>
          <p:nvPr/>
        </p:nvCxnSpPr>
        <p:spPr>
          <a:xfrm flipV="1">
            <a:off x="4496556" y="2301568"/>
            <a:ext cx="5713022" cy="367"/>
          </a:xfrm>
          <a:prstGeom prst="line">
            <a:avLst/>
          </a:prstGeom>
          <a:ln w="158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837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51F71F1D-7D8D-A691-3917-9385519464A8}"/>
              </a:ext>
            </a:extLst>
          </p:cNvPr>
          <p:cNvGrpSpPr/>
          <p:nvPr/>
        </p:nvGrpSpPr>
        <p:grpSpPr>
          <a:xfrm>
            <a:off x="1118150" y="-25249"/>
            <a:ext cx="11530809" cy="6908498"/>
            <a:chOff x="502418" y="-57993"/>
            <a:chExt cx="11530809" cy="690849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8466111-B7AB-56E4-D0DF-95F8224EE12E}"/>
                </a:ext>
              </a:extLst>
            </p:cNvPr>
            <p:cNvGrpSpPr/>
            <p:nvPr/>
          </p:nvGrpSpPr>
          <p:grpSpPr>
            <a:xfrm>
              <a:off x="502418" y="180703"/>
              <a:ext cx="4203539" cy="6641822"/>
              <a:chOff x="502418" y="180703"/>
              <a:chExt cx="4203539" cy="6641822"/>
            </a:xfrm>
          </p:grpSpPr>
          <p:pic>
            <p:nvPicPr>
              <p:cNvPr id="46" name="Picture 45" descr="A picture containing timeline&#10;&#10;Description automatically generated">
                <a:extLst>
                  <a:ext uri="{FF2B5EF4-FFF2-40B4-BE49-F238E27FC236}">
                    <a16:creationId xmlns:a16="http://schemas.microsoft.com/office/drawing/2014/main" id="{9EE32C37-0026-F593-ECBD-80E7B15041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8817"/>
              <a:stretch/>
            </p:blipFill>
            <p:spPr>
              <a:xfrm>
                <a:off x="502418" y="180703"/>
                <a:ext cx="4203539" cy="6641822"/>
              </a:xfrm>
              <a:prstGeom prst="rect">
                <a:avLst/>
              </a:prstGeom>
            </p:spPr>
          </p:pic>
          <p:pic>
            <p:nvPicPr>
              <p:cNvPr id="20" name="Picture 19" descr="A picture containing timeline&#10;&#10;Description automatically generated">
                <a:extLst>
                  <a:ext uri="{FF2B5EF4-FFF2-40B4-BE49-F238E27FC236}">
                    <a16:creationId xmlns:a16="http://schemas.microsoft.com/office/drawing/2014/main" id="{D2D6DE42-52A7-AF87-150F-BB301D3D83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91060" r="79301" b="3818"/>
              <a:stretch/>
            </p:blipFill>
            <p:spPr>
              <a:xfrm>
                <a:off x="685113" y="4509282"/>
                <a:ext cx="866074" cy="371379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1494A77-F053-4EF4-EC69-5E35F94B0241}"/>
                </a:ext>
              </a:extLst>
            </p:cNvPr>
            <p:cNvGrpSpPr/>
            <p:nvPr/>
          </p:nvGrpSpPr>
          <p:grpSpPr>
            <a:xfrm>
              <a:off x="4850069" y="-57993"/>
              <a:ext cx="5620242" cy="6908498"/>
              <a:chOff x="6561710" y="-30402"/>
              <a:chExt cx="5620242" cy="6908498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9964BFF-CF91-EBA9-B917-969708C478F0}"/>
                  </a:ext>
                </a:extLst>
              </p:cNvPr>
              <p:cNvSpPr txBox="1"/>
              <p:nvPr/>
            </p:nvSpPr>
            <p:spPr>
              <a:xfrm>
                <a:off x="6603420" y="-30402"/>
                <a:ext cx="557853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 58           64          228        377        380         408        421        437         438</a:t>
                </a:r>
              </a:p>
            </p:txBody>
          </p:sp>
          <p:pic>
            <p:nvPicPr>
              <p:cNvPr id="45" name="Picture 44" descr="A picture containing bar chart&#10;&#10;Description automatically generated">
                <a:extLst>
                  <a:ext uri="{FF2B5EF4-FFF2-40B4-BE49-F238E27FC236}">
                    <a16:creationId xmlns:a16="http://schemas.microsoft.com/office/drawing/2014/main" id="{916AD611-A06D-E9DE-9C4A-7C2CEEB659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9498" r="45060" b="7708"/>
              <a:stretch/>
            </p:blipFill>
            <p:spPr>
              <a:xfrm>
                <a:off x="6561710" y="220359"/>
                <a:ext cx="467179" cy="6647689"/>
              </a:xfrm>
              <a:prstGeom prst="rect">
                <a:avLst/>
              </a:prstGeom>
            </p:spPr>
          </p:pic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D9C9F4EC-F722-A9C8-FE10-7E9C74042B67}"/>
                  </a:ext>
                </a:extLst>
              </p:cNvPr>
              <p:cNvGrpSpPr/>
              <p:nvPr/>
            </p:nvGrpSpPr>
            <p:grpSpPr>
              <a:xfrm>
                <a:off x="7190914" y="212606"/>
                <a:ext cx="4723938" cy="6665490"/>
                <a:chOff x="7894298" y="209696"/>
                <a:chExt cx="4723938" cy="6665490"/>
              </a:xfrm>
            </p:grpSpPr>
            <p:pic>
              <p:nvPicPr>
                <p:cNvPr id="2" name="Picture 1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24048469-3892-DBC5-45C2-59DB6CFC3C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5053" r="39506" b="7708"/>
                <a:stretch/>
              </p:blipFill>
              <p:spPr>
                <a:xfrm>
                  <a:off x="7894298" y="210312"/>
                  <a:ext cx="467179" cy="6648920"/>
                </a:xfrm>
                <a:prstGeom prst="rect">
                  <a:avLst/>
                </a:prstGeom>
              </p:spPr>
            </p:pic>
            <p:pic>
              <p:nvPicPr>
                <p:cNvPr id="3" name="Picture 2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E3A8382E-6EF7-8031-40A4-39F5644E71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60888" r="33670" b="7708"/>
                <a:stretch/>
              </p:blipFill>
              <p:spPr>
                <a:xfrm>
                  <a:off x="8505932" y="210312"/>
                  <a:ext cx="467179" cy="6648920"/>
                </a:xfrm>
                <a:prstGeom prst="rect">
                  <a:avLst/>
                </a:prstGeom>
              </p:spPr>
            </p:pic>
            <p:pic>
              <p:nvPicPr>
                <p:cNvPr id="5" name="Picture 4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BA66B1C8-65B6-A7AA-40C4-4145C59754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66244" r="28314" b="7708"/>
                <a:stretch/>
              </p:blipFill>
              <p:spPr>
                <a:xfrm>
                  <a:off x="9117566" y="210312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6" name="Picture 5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B092FAE3-2257-3E74-22C4-DA5F895C30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2063" r="22494" b="7708"/>
                <a:stretch/>
              </p:blipFill>
              <p:spPr>
                <a:xfrm>
                  <a:off x="9726723" y="226266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7" name="Picture 6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8488436D-1394-E7E7-B0BD-3E79CE66FB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7339" r="17218" b="7708"/>
                <a:stretch/>
              </p:blipFill>
              <p:spPr>
                <a:xfrm>
                  <a:off x="10332806" y="226266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8" name="Picture 7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36CDD298-DF2F-2F80-3CC0-0F727B6C01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83371" r="11186" b="7708"/>
                <a:stretch/>
              </p:blipFill>
              <p:spPr>
                <a:xfrm>
                  <a:off x="10938889" y="226266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9" name="Picture 8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AD29A77A-13D5-C572-341E-6DF226359B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89069" r="5488" b="7708"/>
                <a:stretch/>
              </p:blipFill>
              <p:spPr>
                <a:xfrm>
                  <a:off x="11544972" y="226266"/>
                  <a:ext cx="467181" cy="6648920"/>
                </a:xfrm>
                <a:prstGeom prst="rect">
                  <a:avLst/>
                </a:prstGeom>
              </p:spPr>
            </p:pic>
            <p:pic>
              <p:nvPicPr>
                <p:cNvPr id="10" name="Picture 9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566FFCD5-D6F4-ADFF-F0E8-7F447C9618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94369" r="188" b="7708"/>
                <a:stretch/>
              </p:blipFill>
              <p:spPr>
                <a:xfrm>
                  <a:off x="12151056" y="209696"/>
                  <a:ext cx="467180" cy="664892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AF9FE5C-B181-E835-FE16-5037B0B7D3DE}"/>
                </a:ext>
              </a:extLst>
            </p:cNvPr>
            <p:cNvGrpSpPr/>
            <p:nvPr/>
          </p:nvGrpSpPr>
          <p:grpSpPr>
            <a:xfrm>
              <a:off x="10570161" y="170767"/>
              <a:ext cx="1463066" cy="6611109"/>
              <a:chOff x="10563962" y="192510"/>
              <a:chExt cx="1463066" cy="6611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8146EEE-0B0C-C255-EDC2-1423825F5BF4}"/>
                  </a:ext>
                </a:extLst>
              </p:cNvPr>
              <p:cNvSpPr/>
              <p:nvPr/>
            </p:nvSpPr>
            <p:spPr>
              <a:xfrm>
                <a:off x="10563962" y="192510"/>
                <a:ext cx="136751" cy="906496"/>
              </a:xfrm>
              <a:prstGeom prst="rect">
                <a:avLst/>
              </a:prstGeom>
              <a:solidFill>
                <a:srgbClr val="FDE4B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F197028-D43D-CF29-CE76-08A8591F7C7D}"/>
                  </a:ext>
                </a:extLst>
              </p:cNvPr>
              <p:cNvSpPr/>
              <p:nvPr/>
            </p:nvSpPr>
            <p:spPr>
              <a:xfrm rot="5400000">
                <a:off x="9975831" y="1689410"/>
                <a:ext cx="1313011" cy="136748"/>
              </a:xfrm>
              <a:prstGeom prst="rect">
                <a:avLst/>
              </a:prstGeom>
              <a:solidFill>
                <a:srgbClr val="8FBC8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33EB9C2-BE06-8FAD-C663-06E421C05936}"/>
                  </a:ext>
                </a:extLst>
              </p:cNvPr>
              <p:cNvSpPr/>
              <p:nvPr/>
            </p:nvSpPr>
            <p:spPr>
              <a:xfrm>
                <a:off x="10564022" y="2414288"/>
                <a:ext cx="136748" cy="4389331"/>
              </a:xfrm>
              <a:prstGeom prst="rect">
                <a:avLst/>
              </a:prstGeom>
              <a:solidFill>
                <a:srgbClr val="B0C4D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0545262-BF1F-ECF7-5D3C-A3FD16AB468E}"/>
                  </a:ext>
                </a:extLst>
              </p:cNvPr>
              <p:cNvSpPr txBox="1"/>
              <p:nvPr/>
            </p:nvSpPr>
            <p:spPr>
              <a:xfrm>
                <a:off x="10700652" y="499334"/>
                <a:ext cx="1326376" cy="292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Malaysia</a:t>
                </a:r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D282038-10D1-E6E4-8F7B-1C33F410FB6B}"/>
                  </a:ext>
                </a:extLst>
              </p:cNvPr>
              <p:cNvSpPr txBox="1"/>
              <p:nvPr/>
            </p:nvSpPr>
            <p:spPr>
              <a:xfrm>
                <a:off x="10700652" y="1541527"/>
                <a:ext cx="1326376" cy="292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India</a:t>
                </a:r>
                <a:endParaRPr lang="en-US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B75B266-1FDA-52CD-3135-8A8D4C16D4D8}"/>
                  </a:ext>
                </a:extLst>
              </p:cNvPr>
              <p:cNvSpPr txBox="1"/>
              <p:nvPr/>
            </p:nvSpPr>
            <p:spPr>
              <a:xfrm>
                <a:off x="10700652" y="4326174"/>
                <a:ext cx="1326376" cy="292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Bangladesh</a:t>
                </a:r>
                <a:endParaRPr lang="en-US" dirty="0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4DDD9EC-6FAC-93C5-A850-FC162FABB9CA}"/>
                </a:ext>
              </a:extLst>
            </p:cNvPr>
            <p:cNvCxnSpPr>
              <a:cxnSpLocks/>
            </p:cNvCxnSpPr>
            <p:nvPr/>
          </p:nvCxnSpPr>
          <p:spPr>
            <a:xfrm>
              <a:off x="2787426" y="1077263"/>
              <a:ext cx="7919425" cy="0"/>
            </a:xfrm>
            <a:prstGeom prst="line">
              <a:avLst/>
            </a:prstGeom>
            <a:ln w="158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F506180-427F-08CA-19F7-FC6055260510}"/>
                </a:ext>
              </a:extLst>
            </p:cNvPr>
            <p:cNvCxnSpPr>
              <a:cxnSpLocks/>
            </p:cNvCxnSpPr>
            <p:nvPr/>
          </p:nvCxnSpPr>
          <p:spPr>
            <a:xfrm>
              <a:off x="2283759" y="2392912"/>
              <a:ext cx="8423092" cy="0"/>
            </a:xfrm>
            <a:prstGeom prst="line">
              <a:avLst/>
            </a:prstGeom>
            <a:ln w="158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F3716951-9672-43A7-5B60-BFEEA664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08" y="5923716"/>
            <a:ext cx="2331218" cy="720837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latin typeface="+mn-lt"/>
              </a:rPr>
              <a:t>Codons under Positive  Selection</a:t>
            </a:r>
          </a:p>
        </p:txBody>
      </p:sp>
    </p:spTree>
    <p:extLst>
      <p:ext uri="{BB962C8B-B14F-4D97-AF65-F5344CB8AC3E}">
        <p14:creationId xmlns:p14="http://schemas.microsoft.com/office/powerpoint/2010/main" val="3794187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8AB5EA8-3AD6-5BAF-9AEC-B6CB8082D929}"/>
              </a:ext>
            </a:extLst>
          </p:cNvPr>
          <p:cNvGrpSpPr/>
          <p:nvPr/>
        </p:nvGrpSpPr>
        <p:grpSpPr>
          <a:xfrm>
            <a:off x="0" y="1294230"/>
            <a:ext cx="12192000" cy="2320344"/>
            <a:chOff x="0" y="1294230"/>
            <a:chExt cx="12192000" cy="2320344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7FF0F79-BA4B-DDA9-858C-E0DA027B0E56}"/>
                </a:ext>
              </a:extLst>
            </p:cNvPr>
            <p:cNvSpPr txBox="1">
              <a:spLocks/>
            </p:cNvSpPr>
            <p:nvPr/>
          </p:nvSpPr>
          <p:spPr>
            <a:xfrm>
              <a:off x="737936" y="1294230"/>
              <a:ext cx="10762389" cy="44026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en-US" sz="2000" b="1" dirty="0">
                  <a:latin typeface="+mn-lt"/>
                </a:rPr>
                <a:t>22 </a:t>
              </a:r>
              <a:r>
                <a:rPr lang="en-US" sz="2000" dirty="0">
                  <a:latin typeface="+mn-lt"/>
                </a:rPr>
                <a:t>Sites under negative selection, p ≤ 0.1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23E46C2-AF25-FE95-A997-B66B34373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073642"/>
              <a:ext cx="12192000" cy="1540932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3E52756-C51F-A168-B3DA-33CDE2A73389}"/>
              </a:ext>
            </a:extLst>
          </p:cNvPr>
          <p:cNvGrpSpPr/>
          <p:nvPr/>
        </p:nvGrpSpPr>
        <p:grpSpPr>
          <a:xfrm>
            <a:off x="-23133" y="4514890"/>
            <a:ext cx="12238264" cy="1943641"/>
            <a:chOff x="-23133" y="4514890"/>
            <a:chExt cx="12238264" cy="1943641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3E0BB1EA-91C5-E012-DCCE-C8EBCF0865A4}"/>
                </a:ext>
              </a:extLst>
            </p:cNvPr>
            <p:cNvSpPr txBox="1">
              <a:spLocks/>
            </p:cNvSpPr>
            <p:nvPr/>
          </p:nvSpPr>
          <p:spPr>
            <a:xfrm>
              <a:off x="714804" y="4514890"/>
              <a:ext cx="10762389" cy="44026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en-US" sz="2000" b="1" dirty="0">
                  <a:latin typeface="+mn-lt"/>
                </a:rPr>
                <a:t>9</a:t>
              </a:r>
              <a:r>
                <a:rPr lang="en-US" sz="2000" dirty="0">
                  <a:latin typeface="+mn-lt"/>
                </a:rPr>
                <a:t> Sites under positive selection, p ≤ 0.1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5B933F8-F9FE-2884-5C19-243403AF8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3133" y="5076061"/>
              <a:ext cx="12238264" cy="138247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687C4C3-A8F9-7918-07B7-B35202E27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Sites under Positive or Negative Selection</a:t>
            </a:r>
          </a:p>
        </p:txBody>
      </p:sp>
    </p:spTree>
    <p:extLst>
      <p:ext uri="{BB962C8B-B14F-4D97-AF65-F5344CB8AC3E}">
        <p14:creationId xmlns:p14="http://schemas.microsoft.com/office/powerpoint/2010/main" val="30886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9771BB-F111-EDE8-64E2-230163265FB3}"/>
              </a:ext>
            </a:extLst>
          </p:cNvPr>
          <p:cNvSpPr txBox="1">
            <a:spLocks/>
          </p:cNvSpPr>
          <p:nvPr/>
        </p:nvSpPr>
        <p:spPr>
          <a:xfrm>
            <a:off x="714805" y="4332026"/>
            <a:ext cx="10762389" cy="15353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2000" i="1" dirty="0">
                <a:latin typeface="+mn-lt"/>
              </a:rPr>
              <a:t>No phosphoprotein structures available for the region AA 51-470</a:t>
            </a:r>
          </a:p>
          <a:p>
            <a:pPr algn="ctr">
              <a:lnSpc>
                <a:spcPct val="120000"/>
              </a:lnSpc>
            </a:pPr>
            <a:endParaRPr lang="en-US" sz="2000" i="1" dirty="0">
              <a:latin typeface="+mn-lt"/>
            </a:endParaRPr>
          </a:p>
          <a:p>
            <a:pPr algn="ctr">
              <a:lnSpc>
                <a:spcPct val="120000"/>
              </a:lnSpc>
            </a:pPr>
            <a:r>
              <a:rPr lang="en-US" sz="2000" i="1" dirty="0">
                <a:latin typeface="+mn-lt"/>
              </a:rPr>
              <a:t>Disordered regions and polymerase and nucleoprotein sites also show evidence of significant differences in </a:t>
            </a:r>
            <a:r>
              <a:rPr lang="en-US" sz="2000" i="1" dirty="0" err="1">
                <a:latin typeface="+mn-lt"/>
              </a:rPr>
              <a:t>dN</a:t>
            </a:r>
            <a:r>
              <a:rPr lang="en-US" sz="2000" i="1" dirty="0">
                <a:latin typeface="+mn-lt"/>
              </a:rPr>
              <a:t>/</a:t>
            </a:r>
            <a:r>
              <a:rPr lang="en-US" sz="2000" i="1" dirty="0" err="1">
                <a:latin typeface="+mn-lt"/>
              </a:rPr>
              <a:t>dS</a:t>
            </a:r>
            <a:r>
              <a:rPr lang="en-US" sz="2000" i="1" dirty="0">
                <a:latin typeface="+mn-lt"/>
              </a:rPr>
              <a:t> rates between clades.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1AB839-5370-BF0F-2213-2FCA7F78A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34742"/>
            <a:ext cx="12148098" cy="153538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CC4C075-CE90-7DE9-7BBA-3DA2C5AEC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600" b="1" dirty="0">
                <a:latin typeface="+mn-lt"/>
              </a:rPr>
              <a:t>Sites under Positive or Negative Selection</a:t>
            </a:r>
          </a:p>
        </p:txBody>
      </p:sp>
    </p:spTree>
    <p:extLst>
      <p:ext uri="{BB962C8B-B14F-4D97-AF65-F5344CB8AC3E}">
        <p14:creationId xmlns:p14="http://schemas.microsoft.com/office/powerpoint/2010/main" val="1340047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1501</TotalTime>
  <Words>705</Words>
  <Application>Microsoft Macintosh PowerPoint</Application>
  <PresentationFormat>Widescreen</PresentationFormat>
  <Paragraphs>116</Paragraphs>
  <Slides>16</Slides>
  <Notes>9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Nipah Virus Protein Evolutionary Selection Analysis</vt:lpstr>
      <vt:lpstr>Background on Nipah Virus (NiV)</vt:lpstr>
      <vt:lpstr>Background on Nipah Virus (NiV)</vt:lpstr>
      <vt:lpstr>Data Collection</vt:lpstr>
      <vt:lpstr>Building Phylogenetic Trees:  Phosphoprotein</vt:lpstr>
      <vt:lpstr>Amino Acids under Positive Selection</vt:lpstr>
      <vt:lpstr>Codons under Positive  Selection</vt:lpstr>
      <vt:lpstr>Sites under Positive or Negative Selection</vt:lpstr>
      <vt:lpstr>Sites under Positive or Negative Selection</vt:lpstr>
      <vt:lpstr>PowerPoint Presentation</vt:lpstr>
      <vt:lpstr>Comparison to Polymerase Protein</vt:lpstr>
      <vt:lpstr>Conclusion</vt:lpstr>
      <vt:lpstr>Acknowledgements</vt:lpstr>
      <vt:lpstr>Study Limitations</vt:lpstr>
      <vt:lpstr>Sites with different dN/dS Rates: Bangladesh vs. Malaysia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Nipah Virus Phosphoprotein Evolutionary Selection Analysis</dc:title>
  <dc:creator>Kulkarni, Sanjana</dc:creator>
  <cp:lastModifiedBy>Kulkarni, Sanjana</cp:lastModifiedBy>
  <cp:revision>36</cp:revision>
  <dcterms:created xsi:type="dcterms:W3CDTF">2022-08-22T18:06:14Z</dcterms:created>
  <dcterms:modified xsi:type="dcterms:W3CDTF">2022-09-06T00:16:48Z</dcterms:modified>
</cp:coreProperties>
</file>

<file path=docProps/thumbnail.jpeg>
</file>